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33"/>
  </p:normalViewPr>
  <p:slideViewPr>
    <p:cSldViewPr snapToGrid="0" snapToObjects="1">
      <p:cViewPr varScale="1">
        <p:scale>
          <a:sx n="96" d="100"/>
          <a:sy n="96" d="100"/>
        </p:scale>
        <p:origin x="6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71414-4655-AB48-8CD9-66B9DFA4C8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649C4A-4354-8743-B9BC-A07DAF535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62862A-1616-D44F-BD84-293E18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4FC3-8060-5E4D-A413-A5D4FC9579CA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1327FC3-7E08-3144-B2C7-E5D5DA16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042FBD-1778-7846-ACC6-E193D2EE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9C39-7746-DF42-BAB3-A46FF9546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82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D8AB2-B93A-BB40-AA4B-9070FF15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BD1E57-7C5B-AF44-8FC6-CBFBDB48C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188068-93BE-BB44-96F7-9DF6FCA86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4FC3-8060-5E4D-A413-A5D4FC9579CA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176BEE-3540-CE45-A745-282712BB8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466264-1000-9843-ADCD-29420C36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9C39-7746-DF42-BAB3-A46FF9546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8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F4CA4C1-A42D-C646-BAD6-A8BB6EC03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0E6EA3-F63D-E54D-9C60-E49B44D05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2BF770-6B8F-834B-A785-4CAD66A1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4FC3-8060-5E4D-A413-A5D4FC9579CA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CF763-1208-E541-9E6C-7CD1C27B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055F64-BF79-414C-9FE6-796B8963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9C39-7746-DF42-BAB3-A46FF9546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25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06795-AC0E-4D43-B4C4-02EB18A6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D6C811-F6CB-7540-A65D-26C555DCC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128243-FA0A-4344-85C4-E85C5BCF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4FC3-8060-5E4D-A413-A5D4FC9579CA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501662-00C9-A24A-9AAB-E9E90CFD9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A54ED6-058C-5E42-89FC-945EDE42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9C39-7746-DF42-BAB3-A46FF9546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46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E8073-B1ED-BF4C-B1A3-FB92AE56E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82E9F5-408A-F746-8D1B-8785ED6A2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03011E-AD01-F841-87DF-3C4EDD1E4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4FC3-8060-5E4D-A413-A5D4FC9579CA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7676F4-D467-3944-9C9B-7DE2697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A5F6A0-3A9D-7E4F-A084-C1CAF7A97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9C39-7746-DF42-BAB3-A46FF9546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40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3B4F54-6533-AE47-ADE0-847534CF5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04953E-D217-7C43-A02E-7EE155D58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914432-A653-D548-B258-9A0B8FA49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EA7761-A001-8E44-B824-164C2759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4FC3-8060-5E4D-A413-A5D4FC9579CA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8A8CBA-B0C2-0A48-A79E-3A340FE96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61BD11-8925-D04D-BF60-B38370542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9C39-7746-DF42-BAB3-A46FF9546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72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C0A440-487C-6244-A027-0F87E1EB5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E31675-A067-7243-AA40-EA5C3AC2D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7E35C1-CB5A-9646-98B3-1B3A7B312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8F7DEB-8CE5-4C4B-BC66-718D0B6AE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996A0FD-F628-B84A-A545-52D2633599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90484E8-96B5-CD49-AC68-A79BC9C37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4FC3-8060-5E4D-A413-A5D4FC9579CA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FAFC93-ED51-6D44-B79B-F26CB110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2ADF5AD-8848-E243-B8F6-AF7F8E9A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9C39-7746-DF42-BAB3-A46FF9546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27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87999-913D-CB43-9797-55FB633C5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3848181-7648-0A43-B557-E2D96C41A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4FC3-8060-5E4D-A413-A5D4FC9579CA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1254A2-34C8-984A-A761-100A498B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08FA35-D70E-EE4F-BA5A-74DD9C2C9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9C39-7746-DF42-BAB3-A46FF9546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21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4DBDBA9-D357-5F4E-BD32-32492D9D6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4FC3-8060-5E4D-A413-A5D4FC9579CA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D91250-A3F5-9D4F-996E-44B116F8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A1DDD7-8E05-4146-9789-B329D89F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9C39-7746-DF42-BAB3-A46FF9546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0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DA920A-15EB-8042-930B-0D2A312E3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13248D-633A-EA4E-9B49-BCD9F8716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5F4EBA-C300-2D4E-A40D-97C52AAFE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EEB5EA-259A-324D-B2F2-B4B363F6B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4FC3-8060-5E4D-A413-A5D4FC9579CA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1C6D20-5406-4D4B-9939-583B4E80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415DBA6-CDC2-6B4E-8A88-5EFAE9F52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9C39-7746-DF42-BAB3-A46FF9546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69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BEB636-86C0-4A4E-9B0D-0497AEED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D58650-EA2E-8C46-82CB-6F4D908497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A2AA1C-EEC7-F646-A464-FD584BC26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DFC173-E28D-6944-875A-708BCB36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34FC3-8060-5E4D-A413-A5D4FC9579CA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6F167D4-5F25-4244-AB03-0F981E561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7D6059-8871-104C-87CD-209E00C9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89C39-7746-DF42-BAB3-A46FF9546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9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6BB7819-DB36-504B-8929-93B6708EB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85F20A-DC5D-F74F-94A8-1E725C3CB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03F4AB-27AD-8146-B9F8-1B4C3F23E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34FC3-8060-5E4D-A413-A5D4FC9579CA}" type="datetimeFigureOut">
              <a:rPr lang="fr-FR" smtClean="0"/>
              <a:t>21/11/2019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2484DE-FF1B-F642-9FC4-C4A5490AF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63C96B-30E8-554E-9409-E131FEDC8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89C39-7746-DF42-BAB3-A46FF95461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059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cil.unige.ch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ge.ch/assemblee/" TargetMode="External"/><Relationship Id="rId2" Type="http://schemas.openxmlformats.org/officeDocument/2006/relationships/hyperlink" Target="https://www.unige.ch/lettres/fr/faculte/structures/conseil-participatif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ge.ch/assemblee/files/5115/5740/3875/Rapport_Gouvernance_v3.4.pdf" TargetMode="External"/><Relationship Id="rId2" Type="http://schemas.openxmlformats.org/officeDocument/2006/relationships/hyperlink" Target="https://www.unige.ch/assemblee/index.php/download_file/view/94/1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55338F-D56F-BA40-939C-74EB74A7DC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fr-FR" dirty="0"/>
            </a:b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63FDFFF-5AED-D944-91E3-EC3686790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319415" y="685136"/>
            <a:ext cx="4295292" cy="60493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829CD11-1872-4D43-984F-8A5E170BC68B}"/>
              </a:ext>
            </a:extLst>
          </p:cNvPr>
          <p:cNvSpPr txBox="1"/>
          <p:nvPr/>
        </p:nvSpPr>
        <p:spPr>
          <a:xfrm>
            <a:off x="1470991" y="522198"/>
            <a:ext cx="9250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/>
          </a:p>
          <a:p>
            <a:pPr algn="ctr"/>
            <a:r>
              <a:rPr lang="fr-FR" sz="2800" b="1" dirty="0"/>
              <a:t>Assemblée générale</a:t>
            </a:r>
          </a:p>
          <a:p>
            <a:pPr algn="ctr"/>
            <a:r>
              <a:rPr lang="fr-FR" sz="2800" b="1" dirty="0"/>
              <a:t>21 novembre 2019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1386DB-EBF1-A946-B7F2-63756BFBCFC5}"/>
              </a:ext>
            </a:extLst>
          </p:cNvPr>
          <p:cNvSpPr txBox="1"/>
          <p:nvPr/>
        </p:nvSpPr>
        <p:spPr>
          <a:xfrm>
            <a:off x="3419060" y="5395794"/>
            <a:ext cx="5353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Bienvenue !</a:t>
            </a:r>
          </a:p>
        </p:txBody>
      </p:sp>
    </p:spTree>
    <p:extLst>
      <p:ext uri="{BB962C8B-B14F-4D97-AF65-F5344CB8AC3E}">
        <p14:creationId xmlns:p14="http://schemas.microsoft.com/office/powerpoint/2010/main" val="141233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C42D10-7E83-174C-AC3D-9B3F4BA05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4887"/>
            <a:ext cx="10515600" cy="5342076"/>
          </a:xfrm>
        </p:spPr>
        <p:txBody>
          <a:bodyPr/>
          <a:lstStyle/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Questions et remarques</a:t>
            </a:r>
          </a:p>
          <a:p>
            <a:pPr marL="0" indent="0">
              <a:buNone/>
            </a:pPr>
            <a:r>
              <a:rPr lang="fr-FR" b="1" dirty="0"/>
              <a:t>Merci pour votre participation !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E9917F1-1368-1144-B7BF-C550A2447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301620" y="3343861"/>
            <a:ext cx="2769702" cy="390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25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F0224D-A4C0-7248-A499-784A93B80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9687"/>
            <a:ext cx="10515600" cy="5037276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Ordre du jour</a:t>
            </a:r>
          </a:p>
          <a:p>
            <a:pPr marL="0" indent="0">
              <a:buNone/>
            </a:pPr>
            <a:endParaRPr lang="fr-FR" dirty="0"/>
          </a:p>
          <a:p>
            <a:pPr marL="514350" indent="-514350">
              <a:buAutoNum type="arabicPeriod"/>
            </a:pPr>
            <a:r>
              <a:rPr lang="fr-FR" sz="2400" dirty="0"/>
              <a:t>Présentation de l’association (</a:t>
            </a:r>
            <a:r>
              <a:rPr lang="fr-FR" sz="2400" dirty="0">
                <a:hlinkClick r:id="rId2"/>
              </a:rPr>
              <a:t>https://acil.unige.ch</a:t>
            </a:r>
            <a:r>
              <a:rPr lang="fr-FR" sz="2400" dirty="0"/>
              <a:t>)</a:t>
            </a:r>
          </a:p>
          <a:p>
            <a:pPr marL="514350" indent="-514350">
              <a:buAutoNum type="arabicPeriod"/>
            </a:pPr>
            <a:r>
              <a:rPr lang="fr-FR" sz="2400" dirty="0"/>
              <a:t>Comment s’engager dans les commissions de la Faculté et de l’Université ?</a:t>
            </a:r>
          </a:p>
          <a:p>
            <a:pPr marL="514350" indent="-514350">
              <a:buAutoNum type="arabicPeriod"/>
            </a:pPr>
            <a:r>
              <a:rPr lang="fr-FR" sz="2400" dirty="0"/>
              <a:t>La relève en sciences humaines : présentation du rapport « </a:t>
            </a:r>
            <a:r>
              <a:rPr lang="fr-FR" sz="2400" dirty="0" err="1"/>
              <a:t>Next</a:t>
            </a:r>
            <a:r>
              <a:rPr lang="fr-FR" sz="2400" dirty="0"/>
              <a:t> </a:t>
            </a:r>
            <a:r>
              <a:rPr lang="fr-FR" sz="2400" dirty="0" err="1"/>
              <a:t>Generation</a:t>
            </a:r>
            <a:r>
              <a:rPr lang="fr-FR" sz="2400" dirty="0"/>
              <a:t> » et du rapport sur la gouvernance de l’UNIGE</a:t>
            </a:r>
          </a:p>
          <a:p>
            <a:pPr marL="514350" indent="-514350">
              <a:buAutoNum type="arabicPeriod"/>
            </a:pPr>
            <a:r>
              <a:rPr lang="fr-FR" sz="2400" dirty="0"/>
              <a:t>Présentation de l’enquête sur les conditions de travail du corps intermédiaire</a:t>
            </a:r>
          </a:p>
          <a:p>
            <a:pPr marL="514350" indent="-514350">
              <a:buAutoNum type="arabicPeriod"/>
            </a:pPr>
            <a:r>
              <a:rPr lang="fr-FR" sz="2400" dirty="0"/>
              <a:t>Renouvellement du comité et approbation des comptes</a:t>
            </a:r>
          </a:p>
          <a:p>
            <a:pPr marL="514350" indent="-514350">
              <a:buAutoNum type="arabicPeriod"/>
            </a:pPr>
            <a:r>
              <a:rPr lang="fr-FR" sz="2400" dirty="0"/>
              <a:t>Questions et remarques</a:t>
            </a:r>
          </a:p>
        </p:txBody>
      </p:sp>
    </p:spTree>
    <p:extLst>
      <p:ext uri="{BB962C8B-B14F-4D97-AF65-F5344CB8AC3E}">
        <p14:creationId xmlns:p14="http://schemas.microsoft.com/office/powerpoint/2010/main" val="327183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2AF224-B12D-9B4C-A47E-282F5884A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583"/>
            <a:ext cx="10515600" cy="61092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Présentation de l’association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•</a:t>
            </a:r>
            <a:r>
              <a:rPr lang="fr-CH" sz="2400" dirty="0">
                <a:effectLst/>
              </a:rPr>
              <a:t> </a:t>
            </a:r>
            <a:r>
              <a:rPr lang="fr-FR" sz="2400" b="1" dirty="0"/>
              <a:t>Membres du comité </a:t>
            </a:r>
            <a:r>
              <a:rPr lang="fr-FR" sz="2400" dirty="0"/>
              <a:t>: Yasmine Atlas (français), Alessandra Costa (histoire de l’art), Marie-Luce </a:t>
            </a:r>
            <a:r>
              <a:rPr lang="fr-FR" sz="2400" dirty="0" err="1"/>
              <a:t>Desgrandchamps</a:t>
            </a:r>
            <a:r>
              <a:rPr lang="fr-FR" sz="2400" dirty="0"/>
              <a:t> (histoire), Annick </a:t>
            </a:r>
            <a:r>
              <a:rPr lang="fr-FR" sz="2400" dirty="0" err="1"/>
              <a:t>Ettlin</a:t>
            </a:r>
            <a:r>
              <a:rPr lang="fr-FR" sz="2400" dirty="0"/>
              <a:t> (français), Mariana Fonseca (ELCF), Alexandre </a:t>
            </a:r>
            <a:r>
              <a:rPr lang="fr-FR" sz="2400" dirty="0" err="1"/>
              <a:t>Kabbach</a:t>
            </a:r>
            <a:r>
              <a:rPr lang="fr-FR" sz="2400" dirty="0"/>
              <a:t> (linguistique), </a:t>
            </a:r>
            <a:r>
              <a:rPr lang="fr-FR" sz="2400" dirty="0" err="1"/>
              <a:t>Erszi</a:t>
            </a:r>
            <a:r>
              <a:rPr lang="fr-FR" sz="2400" dirty="0"/>
              <a:t> </a:t>
            </a:r>
            <a:r>
              <a:rPr lang="fr-FR" sz="2400" dirty="0" err="1"/>
              <a:t>Kukorelly</a:t>
            </a:r>
            <a:r>
              <a:rPr lang="fr-FR" sz="2400" dirty="0"/>
              <a:t> (anglais), Laure </a:t>
            </a:r>
            <a:r>
              <a:rPr lang="fr-FR" sz="2400" dirty="0" err="1"/>
              <a:t>Piguet</a:t>
            </a:r>
            <a:r>
              <a:rPr lang="fr-FR" sz="2400" dirty="0"/>
              <a:t> (histoire), Laura Roux (français), Valeria Wagner (espagnol)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dirty="0"/>
              <a:t>•</a:t>
            </a:r>
            <a:r>
              <a:rPr lang="fr-CH" sz="2400" dirty="0">
                <a:effectLst/>
              </a:rPr>
              <a:t> </a:t>
            </a:r>
            <a:r>
              <a:rPr lang="fr-CH" sz="2400" b="1" dirty="0">
                <a:effectLst/>
              </a:rPr>
              <a:t>Rencontres avec le décanat </a:t>
            </a:r>
            <a:r>
              <a:rPr lang="fr-CH" sz="2400" dirty="0">
                <a:effectLst/>
              </a:rPr>
              <a:t>1 à 2 fois par année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dirty="0"/>
              <a:t>•</a:t>
            </a:r>
            <a:r>
              <a:rPr lang="fr-CH" sz="2400" dirty="0">
                <a:effectLst/>
              </a:rPr>
              <a:t> </a:t>
            </a:r>
            <a:r>
              <a:rPr lang="fr-FR" sz="2400" b="1" dirty="0"/>
              <a:t>Dossiers récents </a:t>
            </a:r>
            <a:r>
              <a:rPr lang="fr-FR" sz="2400" dirty="0"/>
              <a:t>: adéquation du cahier des charges des AS à 70%, charte du doctorat, statut des MA, etc.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dirty="0"/>
              <a:t>•</a:t>
            </a:r>
            <a:r>
              <a:rPr lang="fr-CH" sz="2400" dirty="0">
                <a:effectLst/>
              </a:rPr>
              <a:t> </a:t>
            </a:r>
            <a:r>
              <a:rPr lang="fr-CH" sz="2400" b="1" dirty="0">
                <a:effectLst/>
              </a:rPr>
              <a:t>Echange d’informations sur </a:t>
            </a:r>
            <a:r>
              <a:rPr lang="fr-CH" sz="2400" dirty="0">
                <a:effectLst/>
              </a:rPr>
              <a:t>: l</a:t>
            </a:r>
            <a:r>
              <a:rPr lang="fr-CH" sz="2400" dirty="0"/>
              <a:t>’imposition des subsides FNS, l’inscription à l’IUFE, les séjours de recherche financés par l’Office cantonal de l’emploi, l’organisation des congés maternité et paternité, etc.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749714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60174"/>
            <a:ext cx="10515600" cy="5116789"/>
          </a:xfrm>
        </p:spPr>
        <p:txBody>
          <a:bodyPr/>
          <a:lstStyle/>
          <a:p>
            <a:pPr marL="0" indent="0">
              <a:buNone/>
            </a:pPr>
            <a:r>
              <a:rPr lang="fr-CH" b="1" dirty="0"/>
              <a:t>Projets divers</a:t>
            </a:r>
          </a:p>
          <a:p>
            <a:endParaRPr lang="fr-CH" dirty="0"/>
          </a:p>
          <a:p>
            <a:r>
              <a:rPr lang="fr-CH" sz="2400" dirty="0"/>
              <a:t>Participation à l’organisation du spectacle </a:t>
            </a:r>
            <a:r>
              <a:rPr lang="fr-CH" sz="2400" i="1" dirty="0"/>
              <a:t>Les Silencieuses</a:t>
            </a:r>
            <a:r>
              <a:rPr lang="fr-CH" sz="2400" dirty="0"/>
              <a:t> (en collaboration avec le Bureau de l’égalité, la CUAE, la </a:t>
            </a:r>
            <a:r>
              <a:rPr lang="fr-CH" sz="2400" dirty="0" err="1"/>
              <a:t>SoPhie</a:t>
            </a:r>
            <a:r>
              <a:rPr lang="fr-CH" sz="2400" dirty="0"/>
              <a:t>, </a:t>
            </a:r>
            <a:r>
              <a:rPr lang="fr-CH" sz="2400" dirty="0" err="1"/>
              <a:t>etc</a:t>
            </a:r>
            <a:r>
              <a:rPr lang="fr-CH" sz="2400" dirty="0"/>
              <a:t> ) – novembre 2019</a:t>
            </a:r>
          </a:p>
          <a:p>
            <a:pPr marL="0" indent="0">
              <a:buNone/>
            </a:pPr>
            <a:endParaRPr lang="fr-CH" sz="2400" dirty="0"/>
          </a:p>
          <a:p>
            <a:r>
              <a:rPr lang="fr-CH" sz="2400" dirty="0"/>
              <a:t>Participation à une publication sur le thème des «Bustes et Bustiers», issue d’une journée d’étude organisée par la Commission de l’égalité de la Faculté des lettres – 2017-2019</a:t>
            </a:r>
          </a:p>
          <a:p>
            <a:pPr marL="0" indent="0">
              <a:buNone/>
            </a:pPr>
            <a:endParaRPr lang="fr-CH" sz="2400" dirty="0"/>
          </a:p>
          <a:p>
            <a:r>
              <a:rPr lang="fr-CH" sz="2400" dirty="0"/>
              <a:t>Groupe de discussion puis participation à un colloque sur le thème du «</a:t>
            </a:r>
            <a:r>
              <a:rPr lang="fr-CH" sz="2400" dirty="0" err="1"/>
              <a:t>Désexil</a:t>
            </a:r>
            <a:r>
              <a:rPr lang="fr-CH" sz="2400" dirty="0"/>
              <a:t>», pour réfléchir à une université plus horizontale et participative</a:t>
            </a:r>
          </a:p>
        </p:txBody>
      </p:sp>
    </p:spTree>
    <p:extLst>
      <p:ext uri="{BB962C8B-B14F-4D97-AF65-F5344CB8AC3E}">
        <p14:creationId xmlns:p14="http://schemas.microsoft.com/office/powerpoint/2010/main" val="228671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502126-67BF-E24C-9F90-54BF516C8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0574"/>
            <a:ext cx="10515600" cy="59634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/>
              <a:t>Dossiers en cours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• Organisation et remplacement des </a:t>
            </a:r>
            <a:r>
              <a:rPr lang="fr-FR" sz="2400" b="1" dirty="0"/>
              <a:t>congés maternité </a:t>
            </a:r>
            <a:r>
              <a:rPr lang="fr-FR" sz="2400" dirty="0"/>
              <a:t>(en collaboration avec le Bureau de l’égalité)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• Visibilité et accès aux ressources des </a:t>
            </a:r>
            <a:r>
              <a:rPr lang="fr-FR" sz="2400" b="1" dirty="0"/>
              <a:t>ancien-ne-s collaborateur-</a:t>
            </a:r>
            <a:r>
              <a:rPr lang="fr-FR" sz="2400" b="1" dirty="0" err="1"/>
              <a:t>trice</a:t>
            </a:r>
            <a:r>
              <a:rPr lang="fr-FR" sz="2400" b="1" dirty="0"/>
              <a:t>-s </a:t>
            </a:r>
            <a:r>
              <a:rPr lang="fr-FR" sz="2400" dirty="0"/>
              <a:t>(en collaboration avec les représentantes à la Commission du personnel)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• </a:t>
            </a:r>
            <a:r>
              <a:rPr lang="fr-FR" sz="2400" b="1" dirty="0"/>
              <a:t>« Bilan des compétences pédagogiques »</a:t>
            </a:r>
            <a:r>
              <a:rPr lang="fr-FR" sz="2400" dirty="0"/>
              <a:t> (en complément au « Référentiel des compétences acquises par les titulaires d’un doctorat ès lettres », établi en 2013)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• </a:t>
            </a:r>
            <a:r>
              <a:rPr lang="fr-FR" sz="2400" b="1" dirty="0"/>
              <a:t>Débouchés </a:t>
            </a:r>
            <a:r>
              <a:rPr lang="fr-FR" sz="2400" dirty="0"/>
              <a:t>après le doctorat (en collaboration avec le Centre de carrières)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• Participation à la </a:t>
            </a:r>
            <a:r>
              <a:rPr lang="fr-FR" sz="2400" b="1" dirty="0"/>
              <a:t>refondation d’ACCORDER</a:t>
            </a:r>
            <a:r>
              <a:rPr lang="fr-FR" sz="2400" dirty="0"/>
              <a:t> (en collaboration avec d’autres associations du CCER)</a:t>
            </a:r>
          </a:p>
        </p:txBody>
      </p:sp>
    </p:spTree>
    <p:extLst>
      <p:ext uri="{BB962C8B-B14F-4D97-AF65-F5344CB8AC3E}">
        <p14:creationId xmlns:p14="http://schemas.microsoft.com/office/powerpoint/2010/main" val="38195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CF20C2-52CB-5048-B8D9-F4A9D6607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9" y="371062"/>
            <a:ext cx="11224590" cy="61887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Comment s’engager dans les commissions de la Faculté et de l’Université ?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• Au niveau des départements et unités : </a:t>
            </a:r>
            <a:r>
              <a:rPr lang="fr-FR" sz="2400" b="1" dirty="0"/>
              <a:t>commissions mixtes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• Au niveau de la Faculté :  </a:t>
            </a:r>
          </a:p>
          <a:p>
            <a:pPr>
              <a:buFontTx/>
              <a:buChar char="-"/>
            </a:pPr>
            <a:r>
              <a:rPr lang="fr-FR" sz="2400" b="1" dirty="0"/>
              <a:t>conseil participatif </a:t>
            </a:r>
            <a:r>
              <a:rPr lang="fr-FR" sz="2400" dirty="0"/>
              <a:t>(8 sièges) ; bureau du conseil (1 siège) </a:t>
            </a:r>
            <a:r>
              <a:rPr lang="fr-FR" sz="2400" dirty="0">
                <a:hlinkClick r:id="rId2"/>
              </a:rPr>
              <a:t>https://www.unige.ch/lettres/fr/faculte/structures/conseil-participatif/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    au moins 3 réunions par an</a:t>
            </a:r>
          </a:p>
          <a:p>
            <a:pPr>
              <a:buFontTx/>
              <a:buChar char="-"/>
            </a:pPr>
            <a:r>
              <a:rPr lang="fr-FR" sz="2400" b="1" dirty="0"/>
              <a:t>commissions permanentes </a:t>
            </a:r>
            <a:r>
              <a:rPr lang="fr-FR" sz="2400" dirty="0"/>
              <a:t>: commission des études, commission des études post-grades, commission de l’égalité (5 sièges, au moins 1 réunion par an)</a:t>
            </a:r>
          </a:p>
          <a:p>
            <a:pPr>
              <a:buFontTx/>
              <a:buChar char="-"/>
            </a:pPr>
            <a:r>
              <a:rPr lang="fr-FR" sz="2400" b="1" dirty="0"/>
              <a:t>commission de planification </a:t>
            </a:r>
            <a:r>
              <a:rPr lang="fr-FR" sz="2400" dirty="0"/>
              <a:t>(1 siège avec droit de vote, 1 siège sans droit de vote)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• Au niveau du Rectorat : </a:t>
            </a:r>
            <a:r>
              <a:rPr lang="fr-FR" sz="2400" b="1" dirty="0"/>
              <a:t>assemblée de l’Université </a:t>
            </a:r>
            <a:r>
              <a:rPr lang="fr-FR" sz="2400" dirty="0"/>
              <a:t>(</a:t>
            </a:r>
            <a:r>
              <a:rPr lang="fr-FR" sz="2400" dirty="0">
                <a:hlinkClick r:id="rId3"/>
              </a:rPr>
              <a:t>https://www.unige.ch/assemblee/</a:t>
            </a:r>
            <a:r>
              <a:rPr lang="fr-FR" sz="2400" dirty="0"/>
              <a:t>, 10 sièges),  </a:t>
            </a:r>
            <a:r>
              <a:rPr lang="fr-FR" sz="2400" b="1" dirty="0"/>
              <a:t>commission du personnel </a:t>
            </a:r>
            <a:r>
              <a:rPr lang="fr-FR" sz="2400" dirty="0"/>
              <a:t>(3 sièges), </a:t>
            </a:r>
            <a:r>
              <a:rPr lang="fr-FR" sz="2400" b="1" dirty="0"/>
              <a:t>conseil de discipline </a:t>
            </a:r>
            <a:r>
              <a:rPr lang="fr-FR" sz="2400" dirty="0"/>
              <a:t>(2 titulaires)</a:t>
            </a:r>
          </a:p>
          <a:p>
            <a:pPr>
              <a:buFontTx/>
              <a:buChar char="-"/>
            </a:pPr>
            <a:endParaRPr lang="fr-FR" sz="2400" dirty="0"/>
          </a:p>
          <a:p>
            <a:pPr>
              <a:buFontTx/>
              <a:buChar char="-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7164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01D313-DED8-6F47-ABC4-156B9B0FF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417"/>
            <a:ext cx="10515600" cy="5156546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La relève en sciences humaines : présentation et discussion du rapport « </a:t>
            </a:r>
            <a:r>
              <a:rPr lang="fr-FR" b="1" dirty="0" err="1"/>
              <a:t>Next</a:t>
            </a:r>
            <a:r>
              <a:rPr lang="fr-FR" b="1" dirty="0"/>
              <a:t> </a:t>
            </a:r>
            <a:r>
              <a:rPr lang="fr-FR" b="1" dirty="0" err="1"/>
              <a:t>Generation</a:t>
            </a:r>
            <a:r>
              <a:rPr lang="fr-FR" b="1" dirty="0"/>
              <a:t> » et du rapport sur la gouvernance de l’UNIGE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Rapport « </a:t>
            </a:r>
            <a:r>
              <a:rPr lang="fr-FR" sz="2400" dirty="0" err="1"/>
              <a:t>Next</a:t>
            </a:r>
            <a:r>
              <a:rPr lang="fr-FR" sz="2400" dirty="0"/>
              <a:t> </a:t>
            </a:r>
            <a:r>
              <a:rPr lang="fr-FR" sz="2400" dirty="0" err="1"/>
              <a:t>Generation</a:t>
            </a:r>
            <a:r>
              <a:rPr lang="fr-FR" sz="2400" dirty="0"/>
              <a:t> » : </a:t>
            </a:r>
            <a:r>
              <a:rPr lang="fr-CH" sz="2400" dirty="0">
                <a:hlinkClick r:id="rId2"/>
              </a:rPr>
              <a:t>https://www.unige.ch/assemblee/index.php/download_file/view/94/1/</a:t>
            </a:r>
            <a:endParaRPr lang="fr-CH" sz="2400" dirty="0"/>
          </a:p>
          <a:p>
            <a:pPr marL="0" indent="0">
              <a:buNone/>
            </a:pPr>
            <a:endParaRPr lang="fr-CH" sz="2400" dirty="0"/>
          </a:p>
          <a:p>
            <a:pPr marL="0" indent="0">
              <a:buNone/>
            </a:pPr>
            <a:r>
              <a:rPr lang="fr-CH" sz="2400" dirty="0"/>
              <a:t>Rapport sur la gouvernance de l’UNIGE :</a:t>
            </a:r>
          </a:p>
          <a:p>
            <a:pPr marL="0" indent="0">
              <a:buNone/>
            </a:pPr>
            <a:r>
              <a:rPr lang="fr-CH" sz="2400" dirty="0">
                <a:hlinkClick r:id="rId3"/>
              </a:rPr>
              <a:t>https://www.unige.ch/assemblee/files/5115/5740/3875/Rapport_Gouvernance_v3.4.pdf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20726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B471BA-BC1C-424A-8B7C-0AE6A1281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56591"/>
            <a:ext cx="10515600" cy="5620372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Présentation de l’enquête sur les conditions de travail du CI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4" name="Image 3" descr="Capture d’écran 2019-11-18 à 18.35.51.png">
            <a:extLst>
              <a:ext uri="{FF2B5EF4-FFF2-40B4-BE49-F238E27FC236}">
                <a16:creationId xmlns:a16="http://schemas.microsoft.com/office/drawing/2014/main" id="{3611EAA2-E86F-D44B-9218-79EEB9966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69" y="1139686"/>
            <a:ext cx="8175387" cy="42274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3F156C2-E9AF-DF4D-B1E7-0D3CE4254168}"/>
              </a:ext>
            </a:extLst>
          </p:cNvPr>
          <p:cNvSpPr txBox="1"/>
          <p:nvPr/>
        </p:nvSpPr>
        <p:spPr>
          <a:xfrm>
            <a:off x="838200" y="5367130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23 questions (court) ; anonyme ; accès : email envoyé par l’ACIL le 4.11 ; résultats discutés lors d’une prochaine AG.</a:t>
            </a:r>
          </a:p>
          <a:p>
            <a:r>
              <a:rPr lang="fr-FR" sz="2400" dirty="0"/>
              <a:t>Merci d’encourager vos collègues à le remplir !</a:t>
            </a:r>
          </a:p>
        </p:txBody>
      </p:sp>
    </p:spTree>
    <p:extLst>
      <p:ext uri="{BB962C8B-B14F-4D97-AF65-F5344CB8AC3E}">
        <p14:creationId xmlns:p14="http://schemas.microsoft.com/office/powerpoint/2010/main" val="29923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E60C88-269D-074E-ADF2-B14D02A2F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9599"/>
            <a:ext cx="10515600" cy="5844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/>
              <a:t>Renouvellement du comité et approbation des comptes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• </a:t>
            </a:r>
            <a:r>
              <a:rPr lang="fr-FR" sz="2400" b="1" dirty="0"/>
              <a:t>Invitation à rejoindre le comité</a:t>
            </a:r>
          </a:p>
          <a:p>
            <a:pPr marL="0" indent="0">
              <a:buNone/>
            </a:pPr>
            <a:r>
              <a:rPr lang="fr-FR" sz="2400" dirty="0"/>
              <a:t>Que fait l’ACIL ? Pourquoi s’investir ?</a:t>
            </a:r>
          </a:p>
          <a:p>
            <a:pPr marL="0" indent="0">
              <a:buNone/>
            </a:pPr>
            <a:r>
              <a:rPr lang="fr-FR" sz="2400" dirty="0"/>
              <a:t>L’ACIL s’assure que le CCER est traité avec équité dans ses relations professionnelles et contractuelles ; elle fait remonter vers le décanat les préoccupations des membres du CCER ; elle est appelée à s’exprimer sur la position du CCER concernant la politique de la relève de la Faculté ; elle défend une vision de l’Université et imagine son évolution.</a:t>
            </a:r>
          </a:p>
          <a:p>
            <a:pPr marL="0" indent="0">
              <a:buNone/>
            </a:pPr>
            <a:r>
              <a:rPr lang="fr-FR" sz="2400" b="1" dirty="0"/>
              <a:t>Plusieurs membres du comité ont des mandats à durée déterminée. Le comité a donc besoin de se renouveler régulièrement !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/>
              <a:t>• </a:t>
            </a:r>
            <a:r>
              <a:rPr lang="fr-FR" sz="2400" b="1" dirty="0"/>
              <a:t>Répartition des tâches au sein du comité </a:t>
            </a:r>
            <a:r>
              <a:rPr lang="fr-FR" sz="2400" dirty="0"/>
              <a:t>: co-présidence, secrétariat, trésorerie. Vérification des comptes.</a:t>
            </a:r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2536715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629</Words>
  <Application>Microsoft Macintosh PowerPoint</Application>
  <PresentationFormat>Grand écran</PresentationFormat>
  <Paragraphs>74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Utilisateur Microsoft Office</dc:creator>
  <cp:lastModifiedBy>Utilisateur Microsoft Office</cp:lastModifiedBy>
  <cp:revision>10</cp:revision>
  <dcterms:created xsi:type="dcterms:W3CDTF">2019-11-19T13:32:27Z</dcterms:created>
  <dcterms:modified xsi:type="dcterms:W3CDTF">2019-11-21T15:50:44Z</dcterms:modified>
</cp:coreProperties>
</file>